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_rels/notesSlide8.xml.rels" ContentType="application/vnd.openxmlformats-package.relationships+xml"/>
  <Override PartName="/ppt/notesSlides/_rels/notesSlide2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30.png" ContentType="image/png"/>
  <Override PartName="/ppt/media/image28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5.png" ContentType="image/png"/>
  <Override PartName="/ppt/media/image35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1.jpeg" ContentType="image/jpeg"/>
  <Override PartName="/ppt/media/image32.png" ContentType="image/png"/>
  <Override PartName="/ppt/media/image2.png" ContentType="image/png"/>
  <Override PartName="/ppt/media/image2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slideLayouts/_rels/slideLayout9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87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notesMasterIdLst>
    <p:notesMasterId r:id="rId10"/>
  </p:notes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notesMaster" Target="notesMasters/notesMaster1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9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move the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slide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2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33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3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3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3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5EF01395-7CE4-4AFB-88A3-AC673D8C0638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2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28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5B642FF-7212-4C79-A0B4-0965EA3041C5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3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31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C4B9D01-AAAB-441B-B813-F79EAA73DECE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3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34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B4EEE26-6841-4B2E-8BC1-B0A619F2E72C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3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37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4CD4110-D629-4DA3-B8AB-EB354D83CDB1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3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40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A99FF45-01DC-458F-BE10-303912769B72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4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43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09D9927-2886-4307-AF8C-BA469B1B5E17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4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46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9E8673-D655-45D5-AE6C-CF52CDB4D400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4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49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53A1C8D-DC5B-488C-992A-F49FB029F453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3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4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8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3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4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5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9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3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4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5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6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8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5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0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2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3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4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5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6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7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slideLayout" Target="../slideLayouts/slideLayout39.xml"/><Relationship Id="rId8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58.xml"/><Relationship Id="rId15" Type="http://schemas.openxmlformats.org/officeDocument/2006/relationships/slideLayout" Target="../slideLayouts/slideLayout59.xml"/><Relationship Id="rId16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3.xml"/><Relationship Id="rId8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71.xml"/><Relationship Id="rId16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4.png"/><Relationship Id="rId5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6.xml"/><Relationship Id="rId9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0.xml"/><Relationship Id="rId13" Type="http://schemas.openxmlformats.org/officeDocument/2006/relationships/slideLayout" Target="../slideLayouts/slideLayout81.xml"/><Relationship Id="rId14" Type="http://schemas.openxmlformats.org/officeDocument/2006/relationships/slideLayout" Target="../slideLayouts/slideLayout82.xml"/><Relationship Id="rId15" Type="http://schemas.openxmlformats.org/officeDocument/2006/relationships/slideLayout" Target="../slideLayouts/slideLayout83.xml"/><Relationship Id="rId16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6.png"/><Relationship Id="rId5" Type="http://schemas.openxmlformats.org/officeDocument/2006/relationships/slideLayout" Target="../slideLayouts/slideLayout85.xml"/><Relationship Id="rId6" Type="http://schemas.openxmlformats.org/officeDocument/2006/relationships/slideLayout" Target="../slideLayouts/slideLayout86.xml"/><Relationship Id="rId7" Type="http://schemas.openxmlformats.org/officeDocument/2006/relationships/slideLayout" Target="../slideLayouts/slideLayout87.xml"/><Relationship Id="rId8" Type="http://schemas.openxmlformats.org/officeDocument/2006/relationships/slideLayout" Target="../slideLayouts/slideLayout88.xml"/><Relationship Id="rId9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2.xml"/><Relationship Id="rId13" Type="http://schemas.openxmlformats.org/officeDocument/2006/relationships/slideLayout" Target="../slideLayouts/slideLayout93.xml"/><Relationship Id="rId14" Type="http://schemas.openxmlformats.org/officeDocument/2006/relationships/slideLayout" Target="../slideLayouts/slideLayout94.xml"/><Relationship Id="rId15" Type="http://schemas.openxmlformats.org/officeDocument/2006/relationships/slideLayout" Target="../slideLayouts/slideLayout95.xml"/><Relationship Id="rId16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00018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42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00018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3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83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00018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4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2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00018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5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l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i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k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o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e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d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i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h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e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i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l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e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e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x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f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o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r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m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a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6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00018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6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0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00018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47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00018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8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88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00018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89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slideLayout" Target="../slideLayouts/slideLayout37.xml"/><Relationship Id="rId5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slideLayout" Target="../slideLayouts/slideLayout61.xml"/><Relationship Id="rId6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image" Target="../media/image31.jpeg"/><Relationship Id="rId5" Type="http://schemas.openxmlformats.org/officeDocument/2006/relationships/image" Target="../media/image32.png"/><Relationship Id="rId6" Type="http://schemas.openxmlformats.org/officeDocument/2006/relationships/image" Target="../media/image33.png"/><Relationship Id="rId7" Type="http://schemas.openxmlformats.org/officeDocument/2006/relationships/image" Target="../media/image34.png"/><Relationship Id="rId8" Type="http://schemas.openxmlformats.org/officeDocument/2006/relationships/slideLayout" Target="../slideLayouts/slideLayout73.xml"/><Relationship Id="rId9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85.xml"/><Relationship Id="rId3" Type="http://schemas.openxmlformats.org/officeDocument/2006/relationships/notesSlide" Target="../notesSlides/notesSlide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335" name="Text 0"/>
          <p:cNvSpPr/>
          <p:nvPr/>
        </p:nvSpPr>
        <p:spPr>
          <a:xfrm>
            <a:off x="6280200" y="2547000"/>
            <a:ext cx="7556040" cy="14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Моделирование голограммы Габора</a:t>
            </a:r>
            <a:endParaRPr b="0" lang="en-US" sz="4450" spc="-1" strike="noStrike">
              <a:latin typeface="Arial"/>
            </a:endParaRPr>
          </a:p>
        </p:txBody>
      </p:sp>
      <p:sp>
        <p:nvSpPr>
          <p:cNvPr id="336" name="Text 1"/>
          <p:cNvSpPr/>
          <p:nvPr/>
        </p:nvSpPr>
        <p:spPr>
          <a:xfrm>
            <a:off x="6280200" y="4304880"/>
            <a:ext cx="75560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Изучение записи и восстановления трёхмерных изображений методом голографии.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37" name="Shape 2"/>
          <p:cNvSpPr/>
          <p:nvPr/>
        </p:nvSpPr>
        <p:spPr>
          <a:xfrm>
            <a:off x="6280200" y="5302440"/>
            <a:ext cx="362520" cy="362520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38" name="Text 3"/>
          <p:cNvSpPr/>
          <p:nvPr/>
        </p:nvSpPr>
        <p:spPr>
          <a:xfrm>
            <a:off x="6756480" y="5285520"/>
            <a:ext cx="2338560" cy="39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101"/>
              </a:lnSpc>
              <a:buNone/>
              <a:tabLst>
                <a:tab algn="l" pos="0"/>
              </a:tabLst>
            </a:pPr>
            <a:r>
              <a:rPr b="1" lang="en-US" sz="2200" spc="-1" strike="noStrike">
                <a:solidFill>
                  <a:srgbClr val="cfd0d8"/>
                </a:solidFill>
                <a:latin typeface="Roboto Bold"/>
                <a:ea typeface="Roboto Bold"/>
              </a:rPr>
              <a:t> </a:t>
            </a:r>
            <a:r>
              <a:rPr b="1" lang="en-US" sz="2200" spc="-1" strike="noStrike">
                <a:solidFill>
                  <a:srgbClr val="cfd0d8"/>
                </a:solidFill>
                <a:latin typeface="Roboto Bold"/>
                <a:ea typeface="Roboto Bold"/>
              </a:rPr>
              <a:t>Арина Лузгина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39" name="Shape 3"/>
          <p:cNvSpPr/>
          <p:nvPr/>
        </p:nvSpPr>
        <p:spPr>
          <a:xfrm>
            <a:off x="6280200" y="5302440"/>
            <a:ext cx="362520" cy="362520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0" name="Shape 5"/>
          <p:cNvSpPr/>
          <p:nvPr/>
        </p:nvSpPr>
        <p:spPr>
          <a:xfrm>
            <a:off x="6266880" y="5809680"/>
            <a:ext cx="362520" cy="362520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1" name=""/>
          <p:cNvSpPr txBox="1"/>
          <p:nvPr/>
        </p:nvSpPr>
        <p:spPr>
          <a:xfrm>
            <a:off x="6808320" y="5756760"/>
            <a:ext cx="3707280" cy="739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2200" spc="-1" strike="noStrike">
                <a:solidFill>
                  <a:srgbClr val="cfd0d8"/>
                </a:solidFill>
                <a:latin typeface="Roboto Bold"/>
                <a:ea typeface="Roboto Bold"/>
              </a:rPr>
              <a:t>Владислав Зарембо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42" name=""/>
          <p:cNvSpPr/>
          <p:nvPr/>
        </p:nvSpPr>
        <p:spPr>
          <a:xfrm>
            <a:off x="12344400" y="7086600"/>
            <a:ext cx="2286000" cy="1143000"/>
          </a:xfrm>
          <a:prstGeom prst="rect">
            <a:avLst/>
          </a:prstGeom>
          <a:solidFill>
            <a:srgbClr val="000018"/>
          </a:solidFill>
          <a:ln w="0">
            <a:solidFill>
              <a:srgbClr val="000018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8"/>
          <p:cNvSpPr/>
          <p:nvPr/>
        </p:nvSpPr>
        <p:spPr>
          <a:xfrm>
            <a:off x="6400800" y="4913280"/>
            <a:ext cx="3664440" cy="2401920"/>
          </a:xfrm>
          <a:prstGeom prst="roundRect">
            <a:avLst>
              <a:gd name="adj" fmla="val 3966"/>
            </a:avLst>
          </a:prstGeom>
          <a:solidFill>
            <a:srgbClr val="182567"/>
          </a:solidFill>
          <a:ln w="7620">
            <a:solidFill>
              <a:srgbClr val="313e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44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345" name="Text 0"/>
          <p:cNvSpPr/>
          <p:nvPr/>
        </p:nvSpPr>
        <p:spPr>
          <a:xfrm>
            <a:off x="6400800" y="228600"/>
            <a:ext cx="61419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Голограмма Габора</a:t>
            </a:r>
            <a:endParaRPr b="0" lang="en-US" sz="4450" spc="-1" strike="noStrike">
              <a:latin typeface="Arial"/>
            </a:endParaRPr>
          </a:p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endParaRPr b="0" lang="en-US" sz="4450" spc="-1" strike="noStrike">
              <a:latin typeface="Arial"/>
            </a:endParaRPr>
          </a:p>
        </p:txBody>
      </p:sp>
      <p:sp>
        <p:nvSpPr>
          <p:cNvPr id="346" name="Shape 1"/>
          <p:cNvSpPr/>
          <p:nvPr/>
        </p:nvSpPr>
        <p:spPr>
          <a:xfrm>
            <a:off x="6280200" y="1143000"/>
            <a:ext cx="3664440" cy="2401920"/>
          </a:xfrm>
          <a:prstGeom prst="roundRect">
            <a:avLst>
              <a:gd name="adj" fmla="val 3966"/>
            </a:avLst>
          </a:prstGeom>
          <a:solidFill>
            <a:srgbClr val="182567"/>
          </a:solidFill>
          <a:ln w="7620">
            <a:solidFill>
              <a:srgbClr val="313e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7" name="Text 2"/>
          <p:cNvSpPr/>
          <p:nvPr/>
        </p:nvSpPr>
        <p:spPr>
          <a:xfrm>
            <a:off x="6514560" y="137736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Метод 1949 года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48" name="Text 3"/>
          <p:cNvSpPr/>
          <p:nvPr/>
        </p:nvSpPr>
        <p:spPr>
          <a:xfrm>
            <a:off x="6514560" y="1867680"/>
            <a:ext cx="319572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Запись и восстановление с одним источником света для тонкой пластинки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49" name="Text 9"/>
          <p:cNvSpPr/>
          <p:nvPr/>
        </p:nvSpPr>
        <p:spPr>
          <a:xfrm>
            <a:off x="6514560" y="6017400"/>
            <a:ext cx="70873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50" name="" descr=""/>
          <p:cNvPicPr/>
          <p:nvPr/>
        </p:nvPicPr>
        <p:blipFill>
          <a:blip r:embed="rId2"/>
          <a:stretch/>
        </p:blipFill>
        <p:spPr>
          <a:xfrm>
            <a:off x="-13320" y="0"/>
            <a:ext cx="5956920" cy="4036680"/>
          </a:xfrm>
          <a:prstGeom prst="rect">
            <a:avLst/>
          </a:prstGeom>
          <a:ln w="0">
            <a:noFill/>
          </a:ln>
        </p:spPr>
      </p:pic>
      <p:sp>
        <p:nvSpPr>
          <p:cNvPr id="351" name=""/>
          <p:cNvSpPr/>
          <p:nvPr/>
        </p:nvSpPr>
        <p:spPr>
          <a:xfrm>
            <a:off x="12344400" y="7086600"/>
            <a:ext cx="2286000" cy="1143000"/>
          </a:xfrm>
          <a:prstGeom prst="rect">
            <a:avLst/>
          </a:prstGeom>
          <a:solidFill>
            <a:srgbClr val="000018"/>
          </a:solidFill>
          <a:ln w="0">
            <a:solidFill>
              <a:srgbClr val="000018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52" name="Text 10"/>
          <p:cNvSpPr/>
          <p:nvPr/>
        </p:nvSpPr>
        <p:spPr>
          <a:xfrm>
            <a:off x="6400800" y="4092120"/>
            <a:ext cx="61419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Голограмма Денисюка</a:t>
            </a:r>
            <a:endParaRPr b="0" lang="en-US" sz="4450" spc="-1" strike="noStrike">
              <a:latin typeface="Arial"/>
            </a:endParaRPr>
          </a:p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endParaRPr b="0" lang="en-US" sz="4450" spc="-1" strike="noStrike">
              <a:latin typeface="Arial"/>
            </a:endParaRPr>
          </a:p>
        </p:txBody>
      </p:sp>
      <p:sp>
        <p:nvSpPr>
          <p:cNvPr id="353" name="Text 11"/>
          <p:cNvSpPr/>
          <p:nvPr/>
        </p:nvSpPr>
        <p:spPr>
          <a:xfrm>
            <a:off x="6629400" y="513252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Метод 1961 года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54" name="Text 12"/>
          <p:cNvSpPr/>
          <p:nvPr/>
        </p:nvSpPr>
        <p:spPr>
          <a:xfrm>
            <a:off x="6629400" y="5904000"/>
            <a:ext cx="319572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Запись и восстановление разными источниками света. Для толстой пластинки</a:t>
            </a:r>
            <a:endParaRPr b="0" lang="en-US" sz="1750" spc="-1" strike="noStrike">
              <a:latin typeface="Arial"/>
            </a:endParaRPr>
          </a:p>
        </p:txBody>
      </p:sp>
      <p:pic>
        <p:nvPicPr>
          <p:cNvPr id="355" name="" descr=""/>
          <p:cNvPicPr/>
          <p:nvPr/>
        </p:nvPicPr>
        <p:blipFill>
          <a:blip r:embed="rId3"/>
          <a:stretch/>
        </p:blipFill>
        <p:spPr>
          <a:xfrm>
            <a:off x="0" y="4036680"/>
            <a:ext cx="5943600" cy="4192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Text 0"/>
          <p:cNvSpPr/>
          <p:nvPr/>
        </p:nvSpPr>
        <p:spPr>
          <a:xfrm>
            <a:off x="793800" y="782280"/>
            <a:ext cx="56703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Основы голографии</a:t>
            </a:r>
            <a:endParaRPr b="0" lang="en-US" sz="4450" spc="-1" strike="noStrike">
              <a:latin typeface="Arial"/>
            </a:endParaRPr>
          </a:p>
        </p:txBody>
      </p:sp>
      <p:sp>
        <p:nvSpPr>
          <p:cNvPr id="357" name="Text 1"/>
          <p:cNvSpPr/>
          <p:nvPr/>
        </p:nvSpPr>
        <p:spPr>
          <a:xfrm>
            <a:off x="793800" y="205812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Запись голограммы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58" name="Text 2"/>
          <p:cNvSpPr/>
          <p:nvPr/>
        </p:nvSpPr>
        <p:spPr>
          <a:xfrm>
            <a:off x="793800" y="263952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cfd0d8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Опорный пучок освещает фотопластинку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59" name="Text 3"/>
          <p:cNvSpPr/>
          <p:nvPr/>
        </p:nvSpPr>
        <p:spPr>
          <a:xfrm>
            <a:off x="793800" y="308160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cfd0d8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Объектный пучок отражается от объекта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60" name="Text 4"/>
          <p:cNvSpPr/>
          <p:nvPr/>
        </p:nvSpPr>
        <p:spPr>
          <a:xfrm>
            <a:off x="793800" y="352368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cfd0d8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Создаётся интерференционная картина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61" name="Text 5"/>
          <p:cNvSpPr/>
          <p:nvPr/>
        </p:nvSpPr>
        <p:spPr>
          <a:xfrm>
            <a:off x="7599600" y="2058120"/>
            <a:ext cx="406728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Восстановление изображения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62" name="Text 6"/>
          <p:cNvSpPr/>
          <p:nvPr/>
        </p:nvSpPr>
        <p:spPr>
          <a:xfrm>
            <a:off x="7599600" y="263952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cfd0d8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Освещение голограммы опорным пучком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63" name="Text 7"/>
          <p:cNvSpPr/>
          <p:nvPr/>
        </p:nvSpPr>
        <p:spPr>
          <a:xfrm>
            <a:off x="7599600" y="308160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cfd0d8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Дифракция формирует 3 пучка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64" name="Text 8"/>
          <p:cNvSpPr/>
          <p:nvPr/>
        </p:nvSpPr>
        <p:spPr>
          <a:xfrm>
            <a:off x="7599600" y="352368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cfd0d8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Пучок +1 порядка создаёт 3D изображение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65" name=""/>
          <p:cNvSpPr/>
          <p:nvPr/>
        </p:nvSpPr>
        <p:spPr>
          <a:xfrm>
            <a:off x="12344400" y="7086600"/>
            <a:ext cx="2286000" cy="1143000"/>
          </a:xfrm>
          <a:prstGeom prst="rect">
            <a:avLst/>
          </a:prstGeom>
          <a:solidFill>
            <a:srgbClr val="000018"/>
          </a:solidFill>
          <a:ln w="0">
            <a:solidFill>
              <a:srgbClr val="000018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366" name="" descr=""/>
          <p:cNvPicPr/>
          <p:nvPr/>
        </p:nvPicPr>
        <p:blipFill>
          <a:blip r:embed="rId1"/>
          <a:stretch/>
        </p:blipFill>
        <p:spPr>
          <a:xfrm>
            <a:off x="2971800" y="4172400"/>
            <a:ext cx="8359920" cy="3828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368" name="Text 0"/>
          <p:cNvSpPr/>
          <p:nvPr/>
        </p:nvSpPr>
        <p:spPr>
          <a:xfrm>
            <a:off x="793800" y="2073600"/>
            <a:ext cx="668808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Roboto Medium"/>
                <a:ea typeface="Roboto Medium"/>
              </a:rPr>
              <a:t>Теоретические формулы</a:t>
            </a:r>
            <a:endParaRPr b="0" lang="en-US" sz="4450" spc="-1" strike="noStrike">
              <a:latin typeface="Arial"/>
            </a:endParaRPr>
          </a:p>
        </p:txBody>
      </p:sp>
      <p:sp>
        <p:nvSpPr>
          <p:cNvPr id="369" name="Shape 1"/>
          <p:cNvSpPr/>
          <p:nvPr/>
        </p:nvSpPr>
        <p:spPr>
          <a:xfrm>
            <a:off x="793800" y="312264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0" name="Text 2"/>
          <p:cNvSpPr/>
          <p:nvPr/>
        </p:nvSpPr>
        <p:spPr>
          <a:xfrm>
            <a:off x="1531080" y="3200400"/>
            <a:ext cx="286488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Интенсивность света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71" name="Text 3"/>
          <p:cNvSpPr/>
          <p:nvPr/>
        </p:nvSpPr>
        <p:spPr>
          <a:xfrm>
            <a:off x="1531080" y="3691080"/>
            <a:ext cx="289908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 </a:t>
            </a:r>
            <a:endParaRPr b="0" lang="en-US" sz="1750" spc="-1" strike="noStrike">
              <a:latin typeface="Arial"/>
            </a:endParaRPr>
          </a:p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— </a:t>
            </a: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основная и опорная волна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72" name="Shape 4"/>
          <p:cNvSpPr/>
          <p:nvPr/>
        </p:nvSpPr>
        <p:spPr>
          <a:xfrm>
            <a:off x="4713840" y="312264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3" name="Text 5"/>
          <p:cNvSpPr/>
          <p:nvPr/>
        </p:nvSpPr>
        <p:spPr>
          <a:xfrm>
            <a:off x="5450760" y="3200400"/>
            <a:ext cx="289908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Компоненты интерференции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74" name="Text 6"/>
          <p:cNvSpPr/>
          <p:nvPr/>
        </p:nvSpPr>
        <p:spPr>
          <a:xfrm>
            <a:off x="5450760" y="4045320"/>
            <a:ext cx="289908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Сумма интенсивностей и фазовые сдвиги волн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75" name="Shape 7"/>
          <p:cNvSpPr/>
          <p:nvPr/>
        </p:nvSpPr>
        <p:spPr>
          <a:xfrm>
            <a:off x="793800" y="522468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6" name="Text 8"/>
          <p:cNvSpPr/>
          <p:nvPr/>
        </p:nvSpPr>
        <p:spPr>
          <a:xfrm>
            <a:off x="1531080" y="5302440"/>
            <a:ext cx="309024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Дифракционные пучки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77" name="Text 9"/>
          <p:cNvSpPr/>
          <p:nvPr/>
        </p:nvSpPr>
        <p:spPr>
          <a:xfrm>
            <a:off x="1531080" y="5793120"/>
            <a:ext cx="68191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Нулевой, +1 и -1 порядки с разной информацией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78" name=""/>
          <p:cNvSpPr/>
          <p:nvPr/>
        </p:nvSpPr>
        <p:spPr>
          <a:xfrm>
            <a:off x="1600200" y="3657600"/>
            <a:ext cx="2583720" cy="487800"/>
          </a:xfrm>
          <a:prstGeom prst="rect">
            <a:avLst/>
          </a:prstGeom>
          <a:noFill/>
          <a:ln w="0">
            <a:solidFill>
              <a:srgbClr val="01101f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379" name="" descr=""/>
          <p:cNvPicPr/>
          <p:nvPr/>
        </p:nvPicPr>
        <p:blipFill>
          <a:blip r:embed="rId2"/>
          <a:srcRect l="11106" t="2893" r="11122" b="28049"/>
          <a:stretch/>
        </p:blipFill>
        <p:spPr>
          <a:xfrm>
            <a:off x="1600560" y="3554280"/>
            <a:ext cx="1839600" cy="560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Text 0"/>
          <p:cNvSpPr/>
          <p:nvPr/>
        </p:nvSpPr>
        <p:spPr>
          <a:xfrm>
            <a:off x="793800" y="2539800"/>
            <a:ext cx="56703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Архитектура проекта</a:t>
            </a:r>
            <a:endParaRPr b="0" lang="en-US" sz="4450" spc="-1" strike="noStrike">
              <a:latin typeface="Arial"/>
            </a:endParaRPr>
          </a:p>
        </p:txBody>
      </p:sp>
      <p:sp>
        <p:nvSpPr>
          <p:cNvPr id="381" name="Text 1"/>
          <p:cNvSpPr/>
          <p:nvPr/>
        </p:nvSpPr>
        <p:spPr>
          <a:xfrm>
            <a:off x="793800" y="3815640"/>
            <a:ext cx="284508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Генерация геометрии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82" name="Text 2"/>
          <p:cNvSpPr/>
          <p:nvPr/>
        </p:nvSpPr>
        <p:spPr>
          <a:xfrm>
            <a:off x="793800" y="4751280"/>
            <a:ext cx="284508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Задание формы и сетки объекта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83" name="Text 3"/>
          <p:cNvSpPr/>
          <p:nvPr/>
        </p:nvSpPr>
        <p:spPr>
          <a:xfrm>
            <a:off x="4200480" y="38156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Запись голограммы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84" name="Text 4"/>
          <p:cNvSpPr/>
          <p:nvPr/>
        </p:nvSpPr>
        <p:spPr>
          <a:xfrm>
            <a:off x="4200480" y="4396680"/>
            <a:ext cx="284508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Расчёт интерференционной картины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85" name="Text 5"/>
          <p:cNvSpPr/>
          <p:nvPr/>
        </p:nvSpPr>
        <p:spPr>
          <a:xfrm>
            <a:off x="7607160" y="3815640"/>
            <a:ext cx="284508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Восстановление изображения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86" name="Text 6"/>
          <p:cNvSpPr/>
          <p:nvPr/>
        </p:nvSpPr>
        <p:spPr>
          <a:xfrm>
            <a:off x="7607160" y="4751280"/>
            <a:ext cx="284508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FFT для выделения пучка +1 порядка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87" name="Text 7"/>
          <p:cNvSpPr/>
          <p:nvPr/>
        </p:nvSpPr>
        <p:spPr>
          <a:xfrm>
            <a:off x="11013480" y="38156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Визуализация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88" name="Text 8"/>
          <p:cNvSpPr/>
          <p:nvPr/>
        </p:nvSpPr>
        <p:spPr>
          <a:xfrm>
            <a:off x="11013480" y="4396680"/>
            <a:ext cx="284508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Отображение с помощью OpenGL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89" name=""/>
          <p:cNvSpPr/>
          <p:nvPr/>
        </p:nvSpPr>
        <p:spPr>
          <a:xfrm>
            <a:off x="12344400" y="7086600"/>
            <a:ext cx="2286000" cy="1143000"/>
          </a:xfrm>
          <a:prstGeom prst="rect">
            <a:avLst/>
          </a:prstGeom>
          <a:solidFill>
            <a:srgbClr val="000018"/>
          </a:solidFill>
          <a:ln w="0">
            <a:solidFill>
              <a:srgbClr val="000018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Text 0"/>
          <p:cNvSpPr/>
          <p:nvPr/>
        </p:nvSpPr>
        <p:spPr>
          <a:xfrm>
            <a:off x="581760" y="1609920"/>
            <a:ext cx="5065200" cy="63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949"/>
              </a:lnSpc>
              <a:buNone/>
              <a:tabLst>
                <a:tab algn="l" pos="0"/>
              </a:tabLst>
            </a:pPr>
            <a:r>
              <a:rPr b="0" lang="en-US" sz="3950" spc="-1" strike="noStrike">
                <a:solidFill>
                  <a:srgbClr val="ffffff"/>
                </a:solidFill>
                <a:latin typeface="Roboto Medium"/>
                <a:ea typeface="Roboto Medium"/>
              </a:rPr>
              <a:t>Этапы работы</a:t>
            </a:r>
            <a:endParaRPr b="0" lang="en-US" sz="3950" spc="-1" strike="noStrike">
              <a:latin typeface="Arial"/>
            </a:endParaRPr>
          </a:p>
        </p:txBody>
      </p:sp>
      <p:pic>
        <p:nvPicPr>
          <p:cNvPr id="391" name="Image 1" descr="preencoded.png"/>
          <p:cNvPicPr/>
          <p:nvPr/>
        </p:nvPicPr>
        <p:blipFill>
          <a:blip r:embed="rId1"/>
          <a:stretch/>
        </p:blipFill>
        <p:spPr>
          <a:xfrm>
            <a:off x="581760" y="2547000"/>
            <a:ext cx="1012680" cy="1215360"/>
          </a:xfrm>
          <a:prstGeom prst="rect">
            <a:avLst/>
          </a:prstGeom>
          <a:ln w="0">
            <a:noFill/>
          </a:ln>
        </p:spPr>
      </p:pic>
      <p:sp>
        <p:nvSpPr>
          <p:cNvPr id="392" name="Text 1"/>
          <p:cNvSpPr/>
          <p:nvPr/>
        </p:nvSpPr>
        <p:spPr>
          <a:xfrm>
            <a:off x="1898640" y="2749680"/>
            <a:ext cx="2532600" cy="31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49"/>
              </a:lnSpc>
              <a:buNone/>
              <a:tabLst>
                <a:tab algn="l" pos="0"/>
              </a:tabLst>
            </a:pPr>
            <a:r>
              <a:rPr b="0" lang="en-US" sz="195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Генерация объекта</a:t>
            </a:r>
            <a:endParaRPr b="0" lang="en-US" sz="1950" spc="-1" strike="noStrike">
              <a:latin typeface="Arial"/>
            </a:endParaRPr>
          </a:p>
        </p:txBody>
      </p:sp>
      <p:sp>
        <p:nvSpPr>
          <p:cNvPr id="393" name="Text 2"/>
          <p:cNvSpPr/>
          <p:nvPr/>
        </p:nvSpPr>
        <p:spPr>
          <a:xfrm>
            <a:off x="1828800" y="3200400"/>
            <a:ext cx="3200400" cy="32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buNone/>
              <a:tabLst>
                <a:tab algn="l" pos="0"/>
              </a:tabLst>
            </a:pPr>
            <a:r>
              <a:rPr b="0" lang="en-US" sz="1550" spc="-1" strike="noStrike">
                <a:solidFill>
                  <a:srgbClr val="cfd0d8"/>
                </a:solidFill>
                <a:latin typeface="Roboto"/>
                <a:ea typeface="Roboto"/>
              </a:rPr>
              <a:t>Задание поверхностей и вершин</a:t>
            </a:r>
            <a:endParaRPr b="0" lang="en-US" sz="1550" spc="-1" strike="noStrike">
              <a:latin typeface="Arial"/>
            </a:endParaRPr>
          </a:p>
        </p:txBody>
      </p:sp>
      <p:pic>
        <p:nvPicPr>
          <p:cNvPr id="394" name="Image 2" descr="preencoded.png"/>
          <p:cNvPicPr/>
          <p:nvPr/>
        </p:nvPicPr>
        <p:blipFill>
          <a:blip r:embed="rId2"/>
          <a:stretch/>
        </p:blipFill>
        <p:spPr>
          <a:xfrm>
            <a:off x="581760" y="3762720"/>
            <a:ext cx="1012680" cy="1215360"/>
          </a:xfrm>
          <a:prstGeom prst="rect">
            <a:avLst/>
          </a:prstGeom>
          <a:ln w="0">
            <a:noFill/>
          </a:ln>
        </p:spPr>
      </p:pic>
      <p:sp>
        <p:nvSpPr>
          <p:cNvPr id="395" name="Text 3"/>
          <p:cNvSpPr/>
          <p:nvPr/>
        </p:nvSpPr>
        <p:spPr>
          <a:xfrm>
            <a:off x="1898640" y="3965400"/>
            <a:ext cx="2532600" cy="31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49"/>
              </a:lnSpc>
              <a:buNone/>
              <a:tabLst>
                <a:tab algn="l" pos="0"/>
              </a:tabLst>
            </a:pPr>
            <a:r>
              <a:rPr b="0" lang="en-US" sz="195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Запись голограммы</a:t>
            </a:r>
            <a:endParaRPr b="0" lang="en-US" sz="1950" spc="-1" strike="noStrike">
              <a:latin typeface="Arial"/>
            </a:endParaRPr>
          </a:p>
        </p:txBody>
      </p:sp>
      <p:sp>
        <p:nvSpPr>
          <p:cNvPr id="396" name="Text 4"/>
          <p:cNvSpPr/>
          <p:nvPr/>
        </p:nvSpPr>
        <p:spPr>
          <a:xfrm>
            <a:off x="1797480" y="4343400"/>
            <a:ext cx="3917520" cy="32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buNone/>
              <a:tabLst>
                <a:tab algn="l" pos="0"/>
              </a:tabLst>
            </a:pPr>
            <a:r>
              <a:rPr b="0" lang="en-US" sz="1550" spc="-1" strike="noStrike">
                <a:solidFill>
                  <a:srgbClr val="cfd0d8"/>
                </a:solidFill>
                <a:latin typeface="Roboto"/>
                <a:ea typeface="Roboto"/>
              </a:rPr>
              <a:t>Расчёт матрицы интенсивностей</a:t>
            </a:r>
            <a:endParaRPr b="0" lang="en-US" sz="1550" spc="-1" strike="noStrike">
              <a:latin typeface="Arial"/>
            </a:endParaRPr>
          </a:p>
        </p:txBody>
      </p:sp>
      <p:pic>
        <p:nvPicPr>
          <p:cNvPr id="397" name="Image 3" descr="preencoded.png"/>
          <p:cNvPicPr/>
          <p:nvPr/>
        </p:nvPicPr>
        <p:blipFill>
          <a:blip r:embed="rId3"/>
          <a:stretch/>
        </p:blipFill>
        <p:spPr>
          <a:xfrm>
            <a:off x="581760" y="4978440"/>
            <a:ext cx="1012680" cy="1215360"/>
          </a:xfrm>
          <a:prstGeom prst="rect">
            <a:avLst/>
          </a:prstGeom>
          <a:ln w="0">
            <a:noFill/>
          </a:ln>
        </p:spPr>
      </p:pic>
      <p:sp>
        <p:nvSpPr>
          <p:cNvPr id="398" name="Text 5"/>
          <p:cNvSpPr/>
          <p:nvPr/>
        </p:nvSpPr>
        <p:spPr>
          <a:xfrm>
            <a:off x="1898640" y="5181120"/>
            <a:ext cx="2532600" cy="31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49"/>
              </a:lnSpc>
              <a:buNone/>
              <a:tabLst>
                <a:tab algn="l" pos="0"/>
              </a:tabLst>
            </a:pPr>
            <a:r>
              <a:rPr b="0" lang="en-US" sz="195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Восстановление</a:t>
            </a:r>
            <a:endParaRPr b="0" lang="en-US" sz="1950" spc="-1" strike="noStrike">
              <a:latin typeface="Arial"/>
            </a:endParaRPr>
          </a:p>
        </p:txBody>
      </p:sp>
      <p:sp>
        <p:nvSpPr>
          <p:cNvPr id="399" name="Text 6"/>
          <p:cNvSpPr/>
          <p:nvPr/>
        </p:nvSpPr>
        <p:spPr>
          <a:xfrm>
            <a:off x="1797480" y="5619600"/>
            <a:ext cx="4603320" cy="32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buNone/>
              <a:tabLst>
                <a:tab algn="l" pos="0"/>
              </a:tabLst>
            </a:pPr>
            <a:r>
              <a:rPr b="0" lang="en-US" sz="1550" spc="-1" strike="noStrike">
                <a:solidFill>
                  <a:srgbClr val="cfd0d8"/>
                </a:solidFill>
                <a:latin typeface="Roboto"/>
                <a:ea typeface="Roboto"/>
              </a:rPr>
              <a:t>Использование FFT и обновление изображения</a:t>
            </a:r>
            <a:endParaRPr b="0" lang="en-US" sz="1550" spc="-1" strike="noStrike">
              <a:latin typeface="Arial"/>
            </a:endParaRPr>
          </a:p>
        </p:txBody>
      </p:sp>
      <p:sp>
        <p:nvSpPr>
          <p:cNvPr id="400" name=""/>
          <p:cNvSpPr/>
          <p:nvPr/>
        </p:nvSpPr>
        <p:spPr>
          <a:xfrm>
            <a:off x="12344400" y="7086600"/>
            <a:ext cx="2286000" cy="1143000"/>
          </a:xfrm>
          <a:prstGeom prst="rect">
            <a:avLst/>
          </a:prstGeom>
          <a:solidFill>
            <a:srgbClr val="000018"/>
          </a:solidFill>
          <a:ln w="0">
            <a:solidFill>
              <a:srgbClr val="000018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401" name="" descr=""/>
          <p:cNvPicPr/>
          <p:nvPr/>
        </p:nvPicPr>
        <p:blipFill>
          <a:blip r:embed="rId4"/>
          <a:stretch/>
        </p:blipFill>
        <p:spPr>
          <a:xfrm>
            <a:off x="6483240" y="1653840"/>
            <a:ext cx="7461360" cy="4518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Text 0"/>
          <p:cNvSpPr/>
          <p:nvPr/>
        </p:nvSpPr>
        <p:spPr>
          <a:xfrm>
            <a:off x="905760" y="685800"/>
            <a:ext cx="709524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Roboto Medium"/>
                <a:ea typeface="Roboto Medium"/>
              </a:rPr>
              <a:t>Результаты эксперимента</a:t>
            </a:r>
            <a:endParaRPr b="0" lang="en-US" sz="4450" spc="-1" strike="noStrike">
              <a:latin typeface="Arial"/>
            </a:endParaRPr>
          </a:p>
        </p:txBody>
      </p:sp>
      <p:sp>
        <p:nvSpPr>
          <p:cNvPr id="403" name="Text 1"/>
          <p:cNvSpPr/>
          <p:nvPr/>
        </p:nvSpPr>
        <p:spPr>
          <a:xfrm>
            <a:off x="4343400" y="7315200"/>
            <a:ext cx="2971800" cy="8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Интерференционная </a:t>
            </a:r>
            <a:endParaRPr b="0" lang="en-US" sz="2200" spc="-1" strike="noStrike">
              <a:latin typeface="Arial"/>
            </a:endParaRPr>
          </a:p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картина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04" name="Text 2"/>
          <p:cNvSpPr/>
          <p:nvPr/>
        </p:nvSpPr>
        <p:spPr>
          <a:xfrm>
            <a:off x="9100440" y="7315200"/>
            <a:ext cx="41583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Восстановленное изображение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405" name="" descr=""/>
          <p:cNvPicPr/>
          <p:nvPr/>
        </p:nvPicPr>
        <p:blipFill>
          <a:blip r:embed="rId1"/>
          <a:stretch/>
        </p:blipFill>
        <p:spPr>
          <a:xfrm>
            <a:off x="4343400" y="1600200"/>
            <a:ext cx="2780280" cy="2743200"/>
          </a:xfrm>
          <a:prstGeom prst="rect">
            <a:avLst/>
          </a:prstGeom>
          <a:ln w="0">
            <a:noFill/>
          </a:ln>
        </p:spPr>
      </p:pic>
      <p:pic>
        <p:nvPicPr>
          <p:cNvPr id="406" name="" descr=""/>
          <p:cNvPicPr/>
          <p:nvPr/>
        </p:nvPicPr>
        <p:blipFill>
          <a:blip r:embed="rId2"/>
          <a:srcRect l="16655" t="0" r="22228" b="0"/>
          <a:stretch/>
        </p:blipFill>
        <p:spPr>
          <a:xfrm>
            <a:off x="8186400" y="1548000"/>
            <a:ext cx="2514240" cy="2795400"/>
          </a:xfrm>
          <a:prstGeom prst="rect">
            <a:avLst/>
          </a:prstGeom>
          <a:ln w="0">
            <a:noFill/>
          </a:ln>
        </p:spPr>
      </p:pic>
      <p:pic>
        <p:nvPicPr>
          <p:cNvPr id="407" name="" descr=""/>
          <p:cNvPicPr/>
          <p:nvPr/>
        </p:nvPicPr>
        <p:blipFill>
          <a:blip r:embed="rId3"/>
          <a:stretch/>
        </p:blipFill>
        <p:spPr>
          <a:xfrm>
            <a:off x="10744200" y="1548000"/>
            <a:ext cx="2536560" cy="2795400"/>
          </a:xfrm>
          <a:prstGeom prst="rect">
            <a:avLst/>
          </a:prstGeom>
          <a:ln w="0">
            <a:noFill/>
          </a:ln>
        </p:spPr>
      </p:pic>
      <p:sp>
        <p:nvSpPr>
          <p:cNvPr id="408" name=""/>
          <p:cNvSpPr txBox="1"/>
          <p:nvPr/>
        </p:nvSpPr>
        <p:spPr>
          <a:xfrm>
            <a:off x="685800" y="7315200"/>
            <a:ext cx="2743920" cy="418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Геометрия объекта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409" name="" descr=""/>
          <p:cNvPicPr/>
          <p:nvPr/>
        </p:nvPicPr>
        <p:blipFill>
          <a:blip r:embed="rId4"/>
          <a:srcRect l="4367" t="0" r="9693" b="0"/>
          <a:stretch/>
        </p:blipFill>
        <p:spPr>
          <a:xfrm>
            <a:off x="457200" y="4891320"/>
            <a:ext cx="3429000" cy="1966680"/>
          </a:xfrm>
          <a:prstGeom prst="rect">
            <a:avLst/>
          </a:prstGeom>
          <a:ln w="0">
            <a:noFill/>
          </a:ln>
        </p:spPr>
      </p:pic>
      <p:pic>
        <p:nvPicPr>
          <p:cNvPr id="410" name="" descr=""/>
          <p:cNvPicPr/>
          <p:nvPr/>
        </p:nvPicPr>
        <p:blipFill>
          <a:blip r:embed="rId5"/>
          <a:stretch/>
        </p:blipFill>
        <p:spPr>
          <a:xfrm>
            <a:off x="4294440" y="4311360"/>
            <a:ext cx="2829240" cy="2775240"/>
          </a:xfrm>
          <a:prstGeom prst="rect">
            <a:avLst/>
          </a:prstGeom>
          <a:ln w="0">
            <a:noFill/>
          </a:ln>
        </p:spPr>
      </p:pic>
      <p:pic>
        <p:nvPicPr>
          <p:cNvPr id="411" name="" descr=""/>
          <p:cNvPicPr/>
          <p:nvPr/>
        </p:nvPicPr>
        <p:blipFill>
          <a:blip r:embed="rId6"/>
          <a:stretch/>
        </p:blipFill>
        <p:spPr>
          <a:xfrm>
            <a:off x="8075520" y="4421160"/>
            <a:ext cx="2625120" cy="2705040"/>
          </a:xfrm>
          <a:prstGeom prst="rect">
            <a:avLst/>
          </a:prstGeom>
          <a:ln w="0">
            <a:noFill/>
          </a:ln>
        </p:spPr>
      </p:pic>
      <p:pic>
        <p:nvPicPr>
          <p:cNvPr id="412" name="" descr=""/>
          <p:cNvPicPr/>
          <p:nvPr/>
        </p:nvPicPr>
        <p:blipFill>
          <a:blip r:embed="rId7"/>
          <a:stretch/>
        </p:blipFill>
        <p:spPr>
          <a:xfrm>
            <a:off x="10744200" y="4381560"/>
            <a:ext cx="2786760" cy="2682360"/>
          </a:xfrm>
          <a:prstGeom prst="rect">
            <a:avLst/>
          </a:prstGeom>
          <a:ln w="0">
            <a:noFill/>
          </a:ln>
        </p:spPr>
      </p:pic>
      <p:sp>
        <p:nvSpPr>
          <p:cNvPr id="413" name=""/>
          <p:cNvSpPr/>
          <p:nvPr/>
        </p:nvSpPr>
        <p:spPr>
          <a:xfrm>
            <a:off x="12344400" y="7086600"/>
            <a:ext cx="2286000" cy="1143000"/>
          </a:xfrm>
          <a:prstGeom prst="rect">
            <a:avLst/>
          </a:prstGeom>
          <a:solidFill>
            <a:srgbClr val="000018"/>
          </a:solidFill>
          <a:ln w="0">
            <a:solidFill>
              <a:srgbClr val="000018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835000"/>
          </a:xfrm>
          <a:prstGeom prst="rect">
            <a:avLst/>
          </a:prstGeom>
          <a:ln w="0">
            <a:noFill/>
          </a:ln>
        </p:spPr>
      </p:pic>
      <p:sp>
        <p:nvSpPr>
          <p:cNvPr id="415" name="Text 0"/>
          <p:cNvSpPr/>
          <p:nvPr/>
        </p:nvSpPr>
        <p:spPr>
          <a:xfrm>
            <a:off x="793800" y="4361040"/>
            <a:ext cx="56703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Итоги и выводы</a:t>
            </a:r>
            <a:endParaRPr b="0" lang="en-US" sz="4450" spc="-1" strike="noStrike">
              <a:latin typeface="Arial"/>
            </a:endParaRPr>
          </a:p>
        </p:txBody>
      </p:sp>
      <p:sp>
        <p:nvSpPr>
          <p:cNvPr id="416" name="Shape 1"/>
          <p:cNvSpPr/>
          <p:nvPr/>
        </p:nvSpPr>
        <p:spPr>
          <a:xfrm>
            <a:off x="793800" y="540972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7" name="Text 2"/>
          <p:cNvSpPr/>
          <p:nvPr/>
        </p:nvSpPr>
        <p:spPr>
          <a:xfrm>
            <a:off x="1531080" y="54878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Реализация модели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18" name="Text 3"/>
          <p:cNvSpPr/>
          <p:nvPr/>
        </p:nvSpPr>
        <p:spPr>
          <a:xfrm>
            <a:off x="1531080" y="5978160"/>
            <a:ext cx="342108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Запись и восстановление голограммы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419" name="Shape 4"/>
          <p:cNvSpPr/>
          <p:nvPr/>
        </p:nvSpPr>
        <p:spPr>
          <a:xfrm>
            <a:off x="5235840" y="540972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0" name="Text 5"/>
          <p:cNvSpPr/>
          <p:nvPr/>
        </p:nvSpPr>
        <p:spPr>
          <a:xfrm>
            <a:off x="5973120" y="54878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Численные методы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21" name="Text 6"/>
          <p:cNvSpPr/>
          <p:nvPr/>
        </p:nvSpPr>
        <p:spPr>
          <a:xfrm>
            <a:off x="5973120" y="5978160"/>
            <a:ext cx="342108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Использование FFT для восстановления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422" name="Shape 7"/>
          <p:cNvSpPr/>
          <p:nvPr/>
        </p:nvSpPr>
        <p:spPr>
          <a:xfrm>
            <a:off x="9677880" y="540972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3" name="Text 8"/>
          <p:cNvSpPr/>
          <p:nvPr/>
        </p:nvSpPr>
        <p:spPr>
          <a:xfrm>
            <a:off x="10415160" y="54878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Демонстрация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24" name="Text 9"/>
          <p:cNvSpPr/>
          <p:nvPr/>
        </p:nvSpPr>
        <p:spPr>
          <a:xfrm>
            <a:off x="10415160" y="5978160"/>
            <a:ext cx="342108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Симуляция голограммы с учётом наблюдателя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425" name=""/>
          <p:cNvSpPr/>
          <p:nvPr/>
        </p:nvSpPr>
        <p:spPr>
          <a:xfrm>
            <a:off x="12344400" y="7086600"/>
            <a:ext cx="2286000" cy="1143000"/>
          </a:xfrm>
          <a:prstGeom prst="rect">
            <a:avLst/>
          </a:prstGeom>
          <a:solidFill>
            <a:srgbClr val="000018"/>
          </a:solidFill>
          <a:ln w="0">
            <a:solidFill>
              <a:srgbClr val="000018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934</TotalTime>
  <Application>LibreOffice/7.3.7.2$Linux_X86_64 LibreOffice_project/30$Build-2</Application>
  <AppVersion>15.0000</AppVersion>
  <Words>0</Words>
  <Paragraphs>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2025-05-22T21:30:03Z</dcterms:created>
  <dc:creator>PptxGenJS</dc:creator>
  <dc:description/>
  <dc:language>en-US</dc:language>
  <cp:lastModifiedBy/>
  <dcterms:modified xsi:type="dcterms:W3CDTF">2025-05-23T16:35:33Z</dcterms:modified>
  <cp:revision>8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On-screen Show (16:9)</vt:lpwstr>
  </property>
  <property fmtid="{D5CDD505-2E9C-101B-9397-08002B2CF9AE}" pid="4" name="Slides">
    <vt:i4>8</vt:i4>
  </property>
</Properties>
</file>